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70" r:id="rId15"/>
    <p:sldId id="271" r:id="rId16"/>
    <p:sldId id="275" r:id="rId17"/>
    <p:sldId id="272" r:id="rId18"/>
    <p:sldId id="273" r:id="rId19"/>
    <p:sldId id="274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9" r:id="rId31"/>
    <p:sldId id="286" r:id="rId32"/>
    <p:sldId id="287" r:id="rId33"/>
    <p:sldId id="288" r:id="rId34"/>
    <p:sldId id="290" r:id="rId35"/>
    <p:sldId id="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8"/>
    <p:restoredTop sz="94667"/>
  </p:normalViewPr>
  <p:slideViewPr>
    <p:cSldViewPr snapToGrid="0" snapToObjects="1" showGuides="1">
      <p:cViewPr varScale="1">
        <p:scale>
          <a:sx n="132" d="100"/>
          <a:sy n="132" d="100"/>
        </p:scale>
        <p:origin x="5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803CD-86CB-6D44-8CCF-802991715C7C}" type="datetimeFigureOut">
              <a:t>9/7/19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EF777-BF61-8449-AA70-16949808419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97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Tour de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F777-BF61-8449-AA70-169498084196}" type="slidenum"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45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0456-EAE3-2A45-9038-3BCD968B5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3ACC8-7F2A-C54A-A2F5-84695270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4DB99-C44C-3244-B4A5-CE83DD9F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604D-C1AD-C44F-BD00-001EA29C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3681-2942-6D46-A746-0A27AEB1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6361-742B-044E-8B66-67A7F76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7559-353F-1A48-A615-BFFFB1DD7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FBD6-8F8C-A547-B9ED-5C357CB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905F-2E03-E24E-A895-1916BAD3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EA3E-F594-474C-8CD8-F44F6AD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77C98-301D-9342-ABC5-D29E8981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3629-0D79-DA49-9866-9FC8C90EA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61E7-687A-9642-AB72-05CC8C9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E1E1-59FA-0D45-B442-810C0F31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AD15C-ACE2-A440-AC6C-A4D68CA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7B3B-6BB5-4741-A552-460C64BB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EF4D-2944-4146-BB8C-C9B7E561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0E5-A8F2-194A-954B-12AE7168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DF93-83E1-0146-A6B6-CEE4B9C7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669FC-A9D1-8A4A-A40E-2521278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3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BE8F-F491-6F45-89B5-E22B589D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9EFD-537B-5940-B30D-9B461315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901-2148-8D4D-A1D8-67ABD3F7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B46A-27CA-6549-9ECD-D2FD8C51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7761-F5EE-214B-87D7-8A035BB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B609-3415-6547-9EC0-F874680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4AA3-F295-4B41-99E5-9FA822A6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137F-C18A-994E-91DE-259D67DD4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DDB23-6E74-AB4F-92DD-DBACE205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D4DBB-1EB7-B747-AB0E-F671D21D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0128-8C2F-D848-86A0-210702B1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4DFA-03ED-DC4A-97B5-5E981EA1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4B85-A071-9F4F-8C7E-D83323E9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A94DC-1DCC-AF48-B9CB-27E0995E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73D4F-5E7F-504F-A459-91BCBE357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FD0DF-EABA-7245-8EA0-204AC61A4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99E51-01AE-1C4E-8FFD-56CEA24C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B938-217E-AE4E-BCC5-AB8FA68E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9892D-8664-394C-A8E3-9E49CC96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1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C455-BBF4-3A47-99F2-91ACDC8E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C1396-8B32-A041-9F35-72B3F368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9423D-761B-E248-B497-BFCCD10C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F49E-8032-B440-810D-C7F600E6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9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ED085-3465-9743-84DF-5F62EB19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52CE1-AB6F-D840-8080-D8548DB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1E-58A2-DC43-BF79-7C2D83EE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6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AFE1-4011-F94D-9426-534D607E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91D7-0EA2-5942-92EA-C71CF545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FF82-7AE1-5A46-B072-B5E14A084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CE51A-1067-C04A-ACB9-067B604B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11044-6374-4F4C-A5C0-C75554E4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F0ACC-57B8-EB4D-9965-BEB3303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5CA9-AA43-C94C-93D9-F0014D2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0731D-65F9-974E-B70B-1B8E0ED5B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F15BD-5D14-624A-A3FB-2B9C58FA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5F754-E913-814B-A496-B7BBD2A0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5E8B-6D2D-7245-AFF1-7E1FD4BB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CC06-87FC-424C-8F14-4610AEEB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6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59F8-5C3A-FF4F-991D-C4CFC566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E125-F81E-AE47-B027-649801677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21A0-331D-2449-BA6F-A47E4F93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65283-C03F-D944-96B9-2000C443DDB0}" type="datetimeFigureOut">
              <a:t>9/7/19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1463-F2AA-0B48-8081-58DA9D6D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90A9-D93F-A04E-AF6A-B63BAFAA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difference-between-Data-Analytics-Data-Analysis-Data-Mining-Data-Science-Machine-Learning-and-Big-Data-1" TargetMode="External"/><Relationship Id="rId2" Type="http://schemas.openxmlformats.org/officeDocument/2006/relationships/hyperlink" Target="https://blog.fastforwardlabs.com/2019/09/05/transfer-learning-from-the-ground-up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index.org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is.perrier@pm.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alexip" TargetMode="External"/><Relationship Id="rId4" Type="http://schemas.openxmlformats.org/officeDocument/2006/relationships/hyperlink" Target="http://www.linkedin.com/in/alexisperri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/blob/master/notebooks/Python_Pandas_Demo.ipynb" TargetMode="External"/><Relationship Id="rId2" Type="http://schemas.openxmlformats.org/officeDocument/2006/relationships/hyperlink" Target="https://github.com/alexisperrier/XEmines_DataScience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hyperlink" Target="https://colab.research.google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pophenia.wdfiles.com/local--files/start/breiman_2001_two_cultures.pdf" TargetMode="External"/><Relationship Id="rId2" Type="http://schemas.openxmlformats.org/officeDocument/2006/relationships/hyperlink" Target="https://www.quora.com/What-is-the-difference-between-Data-Analytics-Data-Analysis-Data-Mining-Data-Science-Machine-Learning-and-Big-Data-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pm.me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gif"/><Relationship Id="rId4" Type="http://schemas.openxmlformats.org/officeDocument/2006/relationships/hyperlink" Target="https://twitter.com/alexi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A45D12-B38B-D845-93BB-9AB48BC47AC1}"/>
              </a:ext>
            </a:extLst>
          </p:cNvPr>
          <p:cNvSpPr/>
          <p:nvPr/>
        </p:nvSpPr>
        <p:spPr>
          <a:xfrm>
            <a:off x="3599235" y="6098663"/>
            <a:ext cx="5186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Lucida"/>
              </a:rPr>
              <a:t>https://imgs.xkcd.com/comics/machine_learning.png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33D3F-580E-5443-9157-FD2F143C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02" y="390005"/>
            <a:ext cx="4711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658D0-6428-EE4A-B8A8-388574F52191}"/>
              </a:ext>
            </a:extLst>
          </p:cNvPr>
          <p:cNvSpPr/>
          <p:nvPr/>
        </p:nvSpPr>
        <p:spPr>
          <a:xfrm>
            <a:off x="308010" y="96255"/>
            <a:ext cx="1137706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Application sur des données existantes</a:t>
            </a:r>
          </a:p>
          <a:p>
            <a:endParaRPr lang="en-US" sz="2400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212121"/>
                </a:solidFill>
              </a:rPr>
              <a:t>Data Analysis, Data Mining </a:t>
            </a:r>
            <a:r>
              <a:rPr lang="en-US" sz="2400">
                <a:solidFill>
                  <a:srgbClr val="212121"/>
                </a:solidFill>
              </a:rPr>
              <a:t>: Exploration, trouver les tendances, les evolutions, les anomalies, etudier les corrélations =&gt; data visualization, analyse non supervisée</a:t>
            </a:r>
          </a:p>
          <a:p>
            <a:endParaRPr lang="en-US" sz="240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212121"/>
                </a:solidFill>
              </a:rPr>
              <a:t>Statistiques </a:t>
            </a:r>
            <a:r>
              <a:rPr lang="en-US" sz="2400">
                <a:solidFill>
                  <a:srgbClr val="212121"/>
                </a:solidFill>
              </a:rPr>
              <a:t>: </a:t>
            </a:r>
            <a:r>
              <a:rPr lang="en-US" sz="2400">
                <a:solidFill>
                  <a:srgbClr val="FF0000"/>
                </a:solidFill>
              </a:rPr>
              <a:t>Trouver le modèle qui explique au mieux </a:t>
            </a:r>
            <a:r>
              <a:rPr lang="en-US" sz="2400" u="sng">
                <a:solidFill>
                  <a:srgbClr val="FF0000"/>
                </a:solidFill>
              </a:rPr>
              <a:t>toutes</a:t>
            </a:r>
            <a:r>
              <a:rPr lang="en-US" sz="2400">
                <a:solidFill>
                  <a:srgbClr val="FF0000"/>
                </a:solidFill>
              </a:rPr>
              <a:t> les données </a:t>
            </a:r>
          </a:p>
          <a:p>
            <a:endParaRPr lang="en-US" sz="2400">
              <a:solidFill>
                <a:srgbClr val="FF0000"/>
              </a:solidFill>
            </a:endParaRPr>
          </a:p>
          <a:p>
            <a:r>
              <a:rPr lang="en-US" sz="2400" b="1">
                <a:solidFill>
                  <a:schemeClr val="accent1"/>
                </a:solidFill>
              </a:rPr>
              <a:t>Application a des données nouvelles (unseen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  <a:r>
              <a:rPr lang="en-US" sz="2400" b="1">
                <a:solidFill>
                  <a:srgbClr val="212121"/>
                </a:solidFill>
              </a:rPr>
              <a:t> </a:t>
            </a:r>
            <a:r>
              <a:rPr lang="en-US" sz="2400">
                <a:solidFill>
                  <a:srgbClr val="212121"/>
                </a:solidFill>
              </a:rPr>
              <a:t>: Le modèle apprend automatiquement à partir des données.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apprentissage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212121"/>
                </a:solidFill>
              </a:rPr>
              <a:t>Analyse prédictive</a:t>
            </a:r>
            <a:r>
              <a:rPr lang="en-US" sz="2400">
                <a:solidFill>
                  <a:srgbClr val="212121"/>
                </a:solidFill>
              </a:rPr>
              <a:t>: Construire ou entrainer des modèles qui peuvent </a:t>
            </a:r>
            <a:r>
              <a:rPr lang="en-US" sz="2400" i="1">
                <a:solidFill>
                  <a:srgbClr val="212121"/>
                </a:solidFill>
              </a:rPr>
              <a:t>"prédire" </a:t>
            </a:r>
            <a:r>
              <a:rPr lang="en-US" sz="2400" u="sng">
                <a:solidFill>
                  <a:srgbClr val="212121"/>
                </a:solidFill>
              </a:rPr>
              <a:t>sur des nouvelles données </a:t>
            </a:r>
            <a:r>
              <a:rPr lang="en-US" sz="2400">
                <a:solidFill>
                  <a:srgbClr val="212121"/>
                </a:solidFill>
              </a:rPr>
              <a:t>à partir de données existantes.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212121"/>
                </a:solidFill>
              </a:rPr>
              <a:t>Deep Learning </a:t>
            </a:r>
            <a:r>
              <a:rPr lang="en-US" sz="2400">
                <a:solidFill>
                  <a:srgbClr val="212121"/>
                </a:solidFill>
              </a:rPr>
              <a:t>: Analyse prédictive supervisée avec des réseaux de neurones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Autres variantes: </a:t>
            </a:r>
            <a:r>
              <a:rPr lang="en-US" sz="2400">
                <a:solidFill>
                  <a:srgbClr val="212121"/>
                </a:solidFill>
                <a:hlinkClick r:id="rId2"/>
              </a:rPr>
              <a:t>Transfer learning</a:t>
            </a:r>
            <a:r>
              <a:rPr lang="en-US" sz="2400">
                <a:solidFill>
                  <a:srgbClr val="212121"/>
                </a:solidFill>
              </a:rPr>
              <a:t>, reinforcement learning, …</a:t>
            </a:r>
          </a:p>
          <a:p>
            <a:endParaRPr lang="en-US" sz="2400">
              <a:solidFill>
                <a:srgbClr val="212121"/>
              </a:solidFill>
            </a:endParaRPr>
          </a:p>
          <a:p>
            <a:r>
              <a:rPr lang="en-US" sz="2400" b="1">
                <a:solidFill>
                  <a:srgbClr val="212121"/>
                </a:solidFill>
              </a:rPr>
              <a:t>Data Science:</a:t>
            </a:r>
            <a:endParaRPr lang="en-US" sz="240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Comprend toutes les</a:t>
            </a:r>
            <a:r>
              <a:rPr lang="en-US" sz="2400"/>
              <a:t> techniques connues pour extraire de l'info des données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A1230-0D6B-0746-A98F-6261DCFF4AE7}"/>
              </a:ext>
            </a:extLst>
          </p:cNvPr>
          <p:cNvSpPr/>
          <p:nvPr/>
        </p:nvSpPr>
        <p:spPr>
          <a:xfrm>
            <a:off x="308010" y="6467230"/>
            <a:ext cx="116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What is the difference between Data Analytics, Data Analysis, Data Mining, Data Science, Machine Learning, and Big Data?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6D358D-4921-884C-929F-64ED947FD9C3}"/>
              </a:ext>
            </a:extLst>
          </p:cNvPr>
          <p:cNvSpPr/>
          <p:nvPr/>
        </p:nvSpPr>
        <p:spPr>
          <a:xfrm>
            <a:off x="425382" y="221955"/>
            <a:ext cx="763096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SourceSansPro"/>
              </a:rPr>
              <a:t>2001 Leo Breiman, Berkeley, publishes “</a:t>
            </a:r>
            <a:r>
              <a:rPr lang="en-US">
                <a:solidFill>
                  <a:srgbClr val="2875DB"/>
                </a:solidFill>
                <a:latin typeface="SourceSansPro"/>
              </a:rPr>
              <a:t>Statistical Modeling: The Two Cultures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”: </a:t>
            </a:r>
          </a:p>
          <a:p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“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There are two cultures in the use of statistical modeling to reach conclusions from data. </a:t>
            </a:r>
          </a:p>
          <a:p>
            <a:endParaRPr lang="en-US"/>
          </a:p>
          <a:p>
            <a:r>
              <a:rPr lang="en-US" b="1">
                <a:solidFill>
                  <a:srgbClr val="212121"/>
                </a:solidFill>
                <a:latin typeface="SourceSansPro"/>
              </a:rPr>
              <a:t>One assumes that the data are generated by a given stochastic data model. The other uses algorithmic models and treats the data mechanism as unknown. </a:t>
            </a:r>
            <a:endParaRPr lang="en-US"/>
          </a:p>
          <a:p>
            <a:endParaRPr lang="en-US" i="1">
              <a:solidFill>
                <a:srgbClr val="212121"/>
              </a:solidFill>
              <a:latin typeface="SourceSansPro"/>
            </a:endParaRPr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The statistical community has been committed to the almost exclusive use of data models. </a:t>
            </a:r>
          </a:p>
          <a:p>
            <a:endParaRPr lang="en-US"/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This commitment has led to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irrelevant theory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questionable conclusions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and has kept statisticians from working on a large range of interesting current problems.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Algorithmic modeling, both in theory and practice, has developed rapidly in fields outside statistics. It can be used both on large complex data sets and as a more accurate and informative alternative to data modeling on smaller data sets.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If our goal as a field is to use data to solve problems, then we need to move away from exclusive dependence on data models and adopt a more diverse set of tools.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A77E8-A859-344B-998D-5DD9CB9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092" y="1352550"/>
            <a:ext cx="4231907" cy="33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5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978B-8A50-6E4F-AD8C-4009BD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Data Science c'est quoi finallement?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D0C1-E095-DB43-8B59-C485976C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48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C833C-8EA3-8546-A0F7-12207F67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17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592FA-1649-3347-92E7-52C1CBB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15" y="0"/>
            <a:ext cx="3910640" cy="37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8B6B-DD2B-7F4F-A17A-7286F185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07950"/>
            <a:ext cx="6680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C679C-959B-A841-9603-58AE3C4B10DC}"/>
              </a:ext>
            </a:extLst>
          </p:cNvPr>
          <p:cNvSpPr/>
          <p:nvPr/>
        </p:nvSpPr>
        <p:spPr>
          <a:xfrm>
            <a:off x="567891" y="997565"/>
            <a:ext cx="85761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effectLst/>
                <a:latin typeface="SourceSansPro"/>
              </a:rPr>
              <a:t>C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HA</a:t>
            </a:r>
            <a:r>
              <a:rPr lang="en-US" sz="4000" b="1">
                <a:effectLst/>
                <a:latin typeface="SourceSansPro"/>
              </a:rPr>
              <a:t>MPS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4000" b="1">
                <a:effectLst/>
                <a:latin typeface="SourceSansPro"/>
              </a:rPr>
              <a:t>D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'</a:t>
            </a:r>
            <a:r>
              <a:rPr lang="en-US" sz="4000" b="1">
                <a:effectLst/>
                <a:latin typeface="SourceSansPro"/>
              </a:rPr>
              <a:t>AP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P</a:t>
            </a:r>
            <a:r>
              <a:rPr lang="en-US" sz="4000" b="1">
                <a:effectLst/>
                <a:latin typeface="SourceSansPro"/>
              </a:rPr>
              <a:t>LI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CAT</a:t>
            </a:r>
            <a:r>
              <a:rPr lang="en-US" sz="4000" b="1">
                <a:effectLst/>
                <a:latin typeface="SourceSansPro"/>
              </a:rPr>
              <a:t>I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4000" b="1">
                <a:effectLst/>
                <a:latin typeface="SourceSansPro"/>
              </a:rPr>
              <a:t>NS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Predictions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market, demand, supply prices, population, weather, earthquakes,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Patterns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customer behavior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Detection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Spam, Fraud, Failures, Cyber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Extracting meaning </a:t>
            </a:r>
            <a:r>
              <a:rPr lang="en-US">
                <a:solidFill>
                  <a:srgbClr val="212121"/>
                </a:solidFill>
                <a:latin typeface="SourceSansPro"/>
              </a:rPr>
              <a:t>from large sets of data: handwritten health records,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NLP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translation, speech to text, speech recognition, sentiment analysis, topic modeling, spell checking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Recommender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Netflix, Spotify, Amazon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Ranking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Autonomous systems </a:t>
            </a:r>
            <a:r>
              <a:rPr lang="en-US">
                <a:solidFill>
                  <a:srgbClr val="212121"/>
                </a:solidFill>
                <a:latin typeface="SourceSansPro"/>
              </a:rPr>
              <a:t>(reinforcement learning / AI): playing games, self driving cars, drones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Time series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algorithmic trading, signal processing, IoT, sales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Image / Video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automatic captionning, face and object recognition, ...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84110F-7230-5C45-BC33-2A2D3554B49F}"/>
              </a:ext>
            </a:extLst>
          </p:cNvPr>
          <p:cNvSpPr/>
          <p:nvPr/>
        </p:nvSpPr>
        <p:spPr>
          <a:xfrm>
            <a:off x="1161855" y="5491103"/>
            <a:ext cx="1167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effectLst/>
                <a:hlinkClick r:id="rId2"/>
              </a:rPr>
              <a:t>deepindex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64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8C2-99E4-8E4E-BF03-125C4CF4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63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2AB-AD92-A74E-A43D-5FDBD100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2856-1CD5-754F-B4DB-AC585D941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70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E8E4-B41F-CE4A-89F3-8EF4191E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93850"/>
            <a:ext cx="10287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2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6380-2329-E345-AA60-A17FCCA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4"/>
            <a:ext cx="12192000" cy="637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8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0403-C9B7-0942-9937-5DE6116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D749-3C5E-BC4B-81CF-464899DE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0768" cy="294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Alexis Perrier</a:t>
            </a:r>
          </a:p>
          <a:p>
            <a:r>
              <a:rPr lang="fr-FR"/>
              <a:t>Data Scientist</a:t>
            </a:r>
          </a:p>
          <a:p>
            <a:r>
              <a:rPr lang="fr-FR"/>
              <a:t>PhD telecomParis 95' – Eric Moulines</a:t>
            </a:r>
          </a:p>
          <a:p>
            <a:r>
              <a:rPr lang="fr-FR"/>
              <a:t>Paris - Boston (Berklee) – DC (freelance)</a:t>
            </a:r>
          </a:p>
          <a:p>
            <a:r>
              <a:rPr lang="fr-FR"/>
              <a:t>Openclassrooms, UPEM, PCC @Polytechnique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7405E-3432-3B4F-A489-88EE394C5DA7}"/>
              </a:ext>
            </a:extLst>
          </p:cNvPr>
          <p:cNvSpPr/>
          <p:nvPr/>
        </p:nvSpPr>
        <p:spPr>
          <a:xfrm>
            <a:off x="6096000" y="490906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>
                <a:hlinkClick r:id="rId3"/>
              </a:rPr>
              <a:t>alexis.perrier@pm.me</a:t>
            </a:r>
            <a:r>
              <a:rPr lang="fr-FR" sz="2800"/>
              <a:t> </a:t>
            </a:r>
          </a:p>
          <a:p>
            <a:r>
              <a:rPr lang="fr-FR" sz="2800">
                <a:hlinkClick r:id="rId4"/>
              </a:rPr>
              <a:t>linkedin.com/in/alexisperrier</a:t>
            </a:r>
            <a:r>
              <a:rPr lang="fr-FR" sz="2800"/>
              <a:t> </a:t>
            </a:r>
          </a:p>
          <a:p>
            <a:r>
              <a:rPr lang="fr-FR" sz="2800"/>
              <a:t>twitter: </a:t>
            </a:r>
            <a:r>
              <a:rPr lang="fr-FR" sz="2800">
                <a:hlinkClick r:id="rId5"/>
              </a:rPr>
              <a:t>@alexip</a:t>
            </a:r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167063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BAD39-71DD-8F46-A23D-D850CB684096}"/>
              </a:ext>
            </a:extLst>
          </p:cNvPr>
          <p:cNvSpPr/>
          <p:nvPr/>
        </p:nvSpPr>
        <p:spPr>
          <a:xfrm>
            <a:off x="872691" y="165928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>
                <a:effectLst/>
                <a:latin typeface="SourceSansPro"/>
              </a:rPr>
              <a:t>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)</a:t>
            </a:r>
            <a:r>
              <a:rPr lang="en-US" sz="2000" b="1">
                <a:effectLst/>
                <a:latin typeface="SourceSansPro"/>
              </a:rPr>
              <a:t> 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LE</a:t>
            </a:r>
            <a:r>
              <a:rPr lang="en-US" sz="2000" b="1">
                <a:effectLst/>
                <a:latin typeface="SourceSansPro"/>
              </a:rPr>
              <a:t>S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D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000" b="1">
                <a:effectLst/>
                <a:latin typeface="SourceSansPro"/>
              </a:rPr>
              <a:t>N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NÉ</a:t>
            </a:r>
            <a:r>
              <a:rPr lang="en-US" sz="2000" b="1">
                <a:effectLst/>
                <a:latin typeface="SourceSansPro"/>
              </a:rPr>
              <a:t>ES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1) Définir le problème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2) ETL: Extraction Transform Load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3) Travailler sur les variables </a:t>
            </a:r>
            <a:endParaRPr lang="en-US"/>
          </a:p>
          <a:p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B)</a:t>
            </a:r>
            <a:r>
              <a:rPr lang="en-US" sz="2000" b="1">
                <a:effectLst/>
                <a:latin typeface="SourceSansPro"/>
              </a:rPr>
              <a:t> 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M</a:t>
            </a:r>
            <a:r>
              <a:rPr lang="en-US" sz="2000" b="1">
                <a:effectLst/>
                <a:latin typeface="SourceSansPro"/>
              </a:rPr>
              <a:t>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CHINE</a:t>
            </a:r>
            <a:r>
              <a:rPr lang="en-US" sz="2000" b="1">
                <a:effectLst/>
                <a:latin typeface="SourceSansPro"/>
              </a:rPr>
              <a:t> LEA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RNIN</a:t>
            </a:r>
            <a:r>
              <a:rPr lang="en-US" sz="2000" b="1">
                <a:effectLst/>
                <a:latin typeface="SourceSansPro"/>
              </a:rPr>
              <a:t>G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4) Outils et plateforme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5) Modélisation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6) Le test des nouvelles données </a:t>
            </a:r>
            <a:endParaRPr lang="en-US"/>
          </a:p>
          <a:p>
            <a:r>
              <a:rPr lang="en-US" sz="2000" b="1">
                <a:effectLst/>
                <a:latin typeface="SourceSansPro"/>
              </a:rPr>
              <a:t>C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)</a:t>
            </a:r>
            <a:r>
              <a:rPr lang="en-US" sz="2000" b="1">
                <a:effectLst/>
                <a:latin typeface="SourceSansPro"/>
              </a:rPr>
              <a:t> 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NO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VE</a:t>
            </a:r>
            <a:r>
              <a:rPr lang="en-US" sz="2000" b="1">
                <a:effectLst/>
                <a:latin typeface="SourceSansPro"/>
              </a:rPr>
              <a:t>LL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2000" b="1">
                <a:effectLst/>
                <a:latin typeface="SourceSansPro"/>
              </a:rPr>
              <a:t> IT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É</a:t>
            </a:r>
            <a:r>
              <a:rPr lang="en-US" sz="2000" b="1">
                <a:effectLst/>
                <a:latin typeface="SourceSansPro"/>
              </a:rPr>
              <a:t>RA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TI</a:t>
            </a:r>
            <a:r>
              <a:rPr lang="en-US" sz="2000" b="1">
                <a:effectLst/>
                <a:latin typeface="SourceSansPro"/>
              </a:rPr>
              <a:t>O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  <a:br>
              <a:rPr lang="en-US" sz="2000" b="1">
                <a:solidFill>
                  <a:srgbClr val="212121"/>
                </a:solidFill>
                <a:effectLst/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7) Présentation des résultats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8) reprendre le problème </a:t>
            </a:r>
            <a:endParaRPr lang="en-US"/>
          </a:p>
          <a:p>
            <a:r>
              <a:rPr lang="en-US" sz="2000" b="1">
                <a:effectLst/>
                <a:latin typeface="SourceSansPro"/>
              </a:rPr>
              <a:t>D)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MI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  <a:r>
              <a:rPr lang="en-US" sz="2000" b="1">
                <a:effectLst/>
                <a:latin typeface="SourceSansPro"/>
              </a:rPr>
              <a:t> PR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OD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</a:t>
            </a:r>
            <a:r>
              <a:rPr lang="en-US" sz="2000" b="1">
                <a:effectLst/>
                <a:latin typeface="SourceSansPro"/>
              </a:rPr>
              <a:t>TI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7B787-C855-AC44-B187-6DF40B52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75" y="1225550"/>
            <a:ext cx="61849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2B1B6-593A-DE44-9EA2-64E284A89F42}"/>
              </a:ext>
            </a:extLst>
          </p:cNvPr>
          <p:cNvSpPr txBox="1"/>
          <p:nvPr/>
        </p:nvSpPr>
        <p:spPr>
          <a:xfrm>
            <a:off x="914400" y="375385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etapes d'un projet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405504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458805" y="925399"/>
            <a:ext cx="6096000" cy="23698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SU</a:t>
            </a:r>
            <a:r>
              <a:rPr lang="en-US" sz="4000" b="1">
                <a:effectLst/>
                <a:latin typeface="SourceSansPro"/>
              </a:rPr>
              <a:t>P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4000" b="1">
                <a:effectLst/>
                <a:latin typeface="SourceSansPro"/>
              </a:rPr>
              <a:t>RVI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4000" b="1">
                <a:effectLst/>
                <a:latin typeface="SourceSansPro"/>
              </a:rPr>
              <a:t>É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Le dataset d'apprentissage inclut la variable à prédire [cible]. On a un certain nombres d'exemples sur lesquels on peut entrainer un modèsle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logique de scoring, de classification et de prediction Random forest, Regression lineaire ou logistique, SVM, ...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Classification: On connait le nombre de classes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8" y="125439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212121"/>
                </a:solidFill>
                <a:latin typeface="SourceSansPro"/>
              </a:rPr>
              <a:t>Non SU</a:t>
            </a:r>
            <a:r>
              <a:rPr lang="en-US" b="1">
                <a:latin typeface="SourceSansPro"/>
              </a:rPr>
              <a:t>P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E</a:t>
            </a:r>
            <a:r>
              <a:rPr lang="en-US" b="1">
                <a:latin typeface="SourceSansPro"/>
              </a:rPr>
              <a:t>RVI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S</a:t>
            </a:r>
            <a:r>
              <a:rPr lang="en-US" b="1">
                <a:latin typeface="SourceSansPro"/>
              </a:rPr>
              <a:t>É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E</a:t>
            </a:r>
            <a:endParaRPr lang="en-US">
              <a:solidFill>
                <a:srgbClr val="212121"/>
              </a:solidFill>
              <a:latin typeface="SourceSansPro"/>
            </a:endParaRP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Le dataset d'apprentissage n'inclut pas de variable cible. Il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n'y a pas de 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ground truth </a:t>
            </a:r>
          </a:p>
          <a:p>
            <a:r>
              <a:rPr lang="en-US"/>
              <a:t>logique de clustering, de classification automatique des échantillons sans connaitre a priori le nombre de classes</a:t>
            </a:r>
          </a:p>
          <a:p>
            <a:r>
              <a:rPr lang="en-US"/>
              <a:t>notion de similarité et de distance entre les échantillons </a:t>
            </a:r>
          </a:p>
          <a:p>
            <a:r>
              <a:rPr lang="en-US"/>
              <a:t>K-means, K-NN, ..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18A5C-D2F8-3F4F-B0B4-8D83150F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3691082"/>
            <a:ext cx="39624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A2283-E4EF-CB49-AF86-4DD6AD3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85" y="3735873"/>
            <a:ext cx="39624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7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2D828-4EFF-3B4E-8B84-976A61F4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0"/>
            <a:ext cx="6675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73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0A00E-DAA3-6844-A84B-DD8C5A3F844A}"/>
              </a:ext>
            </a:extLst>
          </p:cNvPr>
          <p:cNvSpPr/>
          <p:nvPr/>
        </p:nvSpPr>
        <p:spPr>
          <a:xfrm>
            <a:off x="227798" y="35220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REGR</a:t>
            </a:r>
            <a:r>
              <a:rPr lang="en-US" sz="4000" b="1">
                <a:effectLst/>
                <a:latin typeface="SourceSansPro"/>
              </a:rPr>
              <a:t>E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4000" b="1">
                <a:effectLst/>
                <a:latin typeface="SourceSansPro"/>
              </a:rPr>
              <a:t>S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IO</a:t>
            </a:r>
            <a:r>
              <a:rPr lang="en-US" sz="4000" b="1">
                <a:effectLst/>
                <a:latin typeface="SourceSansPro"/>
              </a:rPr>
              <a:t>N </a:t>
            </a:r>
            <a:r>
              <a:rPr lang="en-US">
                <a:solidFill>
                  <a:srgbClr val="212121"/>
                </a:solidFill>
                <a:latin typeface="SourceSansPro"/>
              </a:rPr>
              <a:t>La variable cible est continue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Age, taille, poids,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nombre d'appels, de clicks, volume de vente, consommation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Température, Salaire, ... Probabilité d'une action Temps, délai, retard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0AFC5-9D1E-694D-AF46-C8578604BADE}"/>
              </a:ext>
            </a:extLst>
          </p:cNvPr>
          <p:cNvSpPr/>
          <p:nvPr/>
        </p:nvSpPr>
        <p:spPr>
          <a:xfrm>
            <a:off x="5868202" y="290654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effectLst/>
                <a:latin typeface="SourceSansPro"/>
              </a:rPr>
              <a:t>CLA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SS</a:t>
            </a:r>
            <a:r>
              <a:rPr lang="en-US" sz="4000" b="1">
                <a:effectLst/>
                <a:latin typeface="SourceSansPro"/>
              </a:rPr>
              <a:t>I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FI</a:t>
            </a:r>
            <a:r>
              <a:rPr lang="en-US" sz="4000" b="1">
                <a:effectLst/>
                <a:latin typeface="SourceSansPro"/>
              </a:rPr>
              <a:t>CATION</a:t>
            </a:r>
            <a:br>
              <a:rPr lang="en-US" sz="4000" b="1">
                <a:effectLst/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La variable cible est discrete, une catégorie, une classe </a:t>
            </a:r>
            <a:endParaRPr lang="en-US"/>
          </a:p>
          <a:p>
            <a:r>
              <a:rPr lang="en-US" b="1">
                <a:solidFill>
                  <a:srgbClr val="212121"/>
                </a:solidFill>
                <a:latin typeface="SourceSansPro"/>
              </a:rPr>
              <a:t>C</a:t>
            </a:r>
            <a:r>
              <a:rPr lang="en-US" b="1">
                <a:latin typeface="SourceSansPro"/>
              </a:rPr>
              <a:t>A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S</a:t>
            </a:r>
            <a:r>
              <a:rPr lang="en-US" b="1">
                <a:latin typeface="SourceSansPro"/>
              </a:rPr>
              <a:t> B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INA</a:t>
            </a:r>
            <a:r>
              <a:rPr lang="en-US" b="1">
                <a:latin typeface="SourceSansPro"/>
              </a:rPr>
              <a:t>IR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Achat, resiliation, click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Survie, maladie, succes examen, admission, Positif ou negatif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Spam, fraude </a:t>
            </a:r>
            <a:endParaRPr lang="en-US"/>
          </a:p>
          <a:p>
            <a:r>
              <a:rPr lang="en-US" b="1">
                <a:latin typeface="SourceSansPro"/>
              </a:rPr>
              <a:t>M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U</a:t>
            </a:r>
            <a:r>
              <a:rPr lang="en-US" b="1">
                <a:latin typeface="SourceSansPro"/>
              </a:rPr>
              <a:t>L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T</a:t>
            </a:r>
            <a:r>
              <a:rPr lang="en-US" b="1">
                <a:latin typeface="SourceSansPro"/>
              </a:rPr>
              <a:t>I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</a:t>
            </a:r>
            <a:r>
              <a:rPr lang="en-US" b="1">
                <a:latin typeface="SourceSansPro"/>
              </a:rPr>
              <a:t>C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LA</a:t>
            </a:r>
            <a:r>
              <a:rPr lang="en-US" b="1">
                <a:latin typeface="SourceSansPro"/>
              </a:rPr>
              <a:t>SS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</a:t>
            </a:r>
            <a:r>
              <a:rPr lang="en-US" b="1">
                <a:latin typeface="SourceSansPro"/>
              </a:rPr>
              <a:t>-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</a:t>
            </a:r>
            <a:r>
              <a:rPr lang="en-US" b="1">
                <a:latin typeface="SourceSansPro"/>
              </a:rPr>
              <a:t>M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ULTINO</a:t>
            </a:r>
            <a:r>
              <a:rPr lang="en-US" b="1">
                <a:latin typeface="SourceSansPro"/>
              </a:rPr>
              <a:t>M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I</a:t>
            </a:r>
            <a:r>
              <a:rPr lang="en-US" b="1">
                <a:latin typeface="SourceSansPro"/>
              </a:rPr>
              <a:t>A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Catégories, types (A,B,C),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Positif, neutre ou negatif Espèces de plantes d'animaux, ... Pays, planetes </a:t>
            </a:r>
            <a:endParaRPr lang="en-US"/>
          </a:p>
          <a:p>
            <a:r>
              <a:rPr lang="en-US" b="1">
                <a:solidFill>
                  <a:srgbClr val="212121"/>
                </a:solidFill>
                <a:latin typeface="SourceSansPro"/>
              </a:rPr>
              <a:t>O</a:t>
            </a:r>
            <a:r>
              <a:rPr lang="en-US" b="1">
                <a:latin typeface="SourceSansPro"/>
              </a:rPr>
              <a:t>RD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I</a:t>
            </a:r>
            <a:r>
              <a:rPr lang="en-US" b="1">
                <a:latin typeface="SourceSansPro"/>
              </a:rPr>
              <a:t>N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A</a:t>
            </a:r>
            <a:r>
              <a:rPr lang="en-US" b="1">
                <a:latin typeface="SourceSansPro"/>
              </a:rPr>
              <a:t>L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E</a:t>
            </a:r>
            <a:br>
              <a:rPr lang="en-US" b="1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Notes, satisfaction, ranking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04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1160F-DBB5-BD4C-9FEA-7C916A621EBC}"/>
              </a:ext>
            </a:extLst>
          </p:cNvPr>
          <p:cNvSpPr/>
          <p:nvPr/>
        </p:nvSpPr>
        <p:spPr>
          <a:xfrm>
            <a:off x="1190324" y="2043773"/>
            <a:ext cx="6096000" cy="21544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4000" b="1">
                <a:effectLst/>
                <a:latin typeface="SourceSansPro"/>
              </a:rPr>
              <a:t>EG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4000" b="1">
                <a:effectLst/>
                <a:latin typeface="SourceSansPro"/>
              </a:rPr>
              <a:t>E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4000" b="1">
                <a:effectLst/>
                <a:latin typeface="SourceSansPro"/>
              </a:rPr>
              <a:t>SI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4000" b="1">
                <a:effectLst/>
                <a:latin typeface="SourceSansPro"/>
              </a:rPr>
              <a:t>N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sz="4000" b="1">
                <a:effectLst/>
                <a:latin typeface="SourceSansPro"/>
              </a:rPr>
              <a:t>C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LA</a:t>
            </a:r>
            <a:r>
              <a:rPr lang="en-US" sz="4000" b="1">
                <a:effectLst/>
                <a:latin typeface="SourceSansPro"/>
              </a:rPr>
              <a:t>SS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IF</a:t>
            </a:r>
            <a:r>
              <a:rPr lang="en-US" sz="4000" b="1">
                <a:effectLst/>
                <a:latin typeface="SourceSansPro"/>
              </a:rPr>
              <a:t>IC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AT</a:t>
            </a:r>
            <a:r>
              <a:rPr lang="en-US" sz="4000" b="1">
                <a:effectLst/>
                <a:latin typeface="SourceSansPro"/>
              </a:rPr>
              <a:t>I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discrétiser la variable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Age =&gt;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0-12 12-24 25-49 50-65 plus de 65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F9016-8475-9743-AB5E-F1B2B87A707C}"/>
              </a:ext>
            </a:extLst>
          </p:cNvPr>
          <p:cNvSpPr/>
          <p:nvPr/>
        </p:nvSpPr>
        <p:spPr>
          <a:xfrm>
            <a:off x="5358064" y="1348621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CLA</a:t>
            </a:r>
            <a:r>
              <a:rPr lang="en-US" sz="4000" b="1">
                <a:effectLst/>
                <a:latin typeface="SourceSansPro"/>
              </a:rPr>
              <a:t>SSI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FICAT</a:t>
            </a:r>
            <a:r>
              <a:rPr lang="en-US" sz="4000" b="1">
                <a:effectLst/>
                <a:latin typeface="SourceSansPro"/>
              </a:rPr>
              <a:t>I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4000" b="1">
                <a:effectLst/>
                <a:latin typeface="SourceSansPro"/>
              </a:rPr>
              <a:t>N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sz="4000" b="1">
                <a:effectLst/>
                <a:latin typeface="SourceSansPro"/>
              </a:rPr>
              <a:t>RE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GR</a:t>
            </a:r>
            <a:r>
              <a:rPr lang="en-US" sz="4000" b="1">
                <a:effectLst/>
                <a:latin typeface="SourceSansPro"/>
              </a:rPr>
              <a:t>E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SSION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Prédire une probabilité au lieu d'une classe</a:t>
            </a:r>
          </a:p>
          <a:p>
            <a:endParaRPr lang="en-US">
              <a:solidFill>
                <a:srgbClr val="212121"/>
              </a:solidFill>
              <a:latin typeface="SourceSansPro"/>
            </a:endParaRP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0&lt; p(y \in class) &lt; 1</a:t>
            </a: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10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260E-9EF0-2144-86D5-741CE194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outils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F88AC-E9A7-E84D-A06B-0ADBC165C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anaconda jupyter 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E877F-C387-4A48-984E-EE074806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850" y="1006740"/>
            <a:ext cx="3503339" cy="127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83F3E-1529-2148-9D87-4A1EC23C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" y="642641"/>
            <a:ext cx="4160434" cy="208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59279-358C-134A-B1FE-0B630BDE1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769" y="3646016"/>
            <a:ext cx="3500758" cy="61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1242-8AAA-074B-AF7C-F622B304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37" y="4932363"/>
            <a:ext cx="4143552" cy="1829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AB8CA-BC2C-A843-A06F-2736F0EF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9" y="1299559"/>
            <a:ext cx="3020267" cy="17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D9B06-A149-0041-9991-D29FD19EE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845" y="4795272"/>
            <a:ext cx="1689616" cy="15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9080-A71F-1B42-9B40-2A9C64FC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94" y="0"/>
            <a:ext cx="75639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0833E-F0BC-224F-9F92-5707A281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PYtHON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12C6-29BB-5E4B-BBA0-A151C0B4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Beaucoup d’applications: web, data science, </a:t>
            </a:r>
          </a:p>
          <a:p>
            <a:r>
              <a:rPr lang="en-US"/>
              <a:t>scientific, ... </a:t>
            </a:r>
          </a:p>
          <a:p>
            <a:r>
              <a:rPr lang="en-US"/>
              <a:t>Créé en 1991 par Guido von Rossum! 30 ans déjà! </a:t>
            </a:r>
          </a:p>
          <a:p>
            <a:r>
              <a:rPr lang="en-US"/>
              <a:t>130.000 packages et librairies </a:t>
            </a:r>
          </a:p>
          <a:p>
            <a:r>
              <a:rPr lang="en-US"/>
              <a:t>Duck typing, pas de compilation, pas de ; ou de {} </a:t>
            </a:r>
          </a:p>
          <a:p>
            <a:r>
              <a:rPr lang="en-US"/>
              <a:t>Indentation =&gt; le code est lisible </a:t>
            </a:r>
          </a:p>
          <a:p>
            <a:r>
              <a:rPr lang="en-US"/>
              <a:t>Performances </a:t>
            </a:r>
          </a:p>
          <a:p>
            <a:r>
              <a:rPr lang="en-US"/>
              <a:t>Mais il y a des surprises, des incoherences, des idioms, ... </a:t>
            </a:r>
          </a:p>
          <a:p>
            <a:r>
              <a:rPr lang="en-US"/>
              <a:t>Python 2.7 ou python 3.6 </a:t>
            </a:r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F46E0-3D6C-B346-8CE5-BE38108A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070" y="456406"/>
            <a:ext cx="2286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3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F2A07-DEE4-1941-B7E9-8256CD5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17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8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0B43A5-EA23-B341-9026-623ADC6139E4}"/>
              </a:ext>
            </a:extLst>
          </p:cNvPr>
          <p:cNvSpPr/>
          <p:nvPr/>
        </p:nvSpPr>
        <p:spPr>
          <a:xfrm>
            <a:off x="1645921" y="3059668"/>
            <a:ext cx="9471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12121"/>
                </a:solidFill>
                <a:latin typeface="Courier" pitchFamily="2" charset="0"/>
              </a:rPr>
              <a:t>liste_a = [n for n in range(100) if n % 2 ==0 ]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24270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JUP</a:t>
            </a:r>
            <a:r>
              <a:rPr lang="en-US" sz="4000" b="1">
                <a:effectLst/>
                <a:latin typeface="SourceSansPro"/>
              </a:rPr>
              <a:t>YT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4000" b="1">
                <a:effectLst/>
                <a:latin typeface="SourceSansPro"/>
              </a:rPr>
              <a:t>R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 NOT</a:t>
            </a:r>
            <a:r>
              <a:rPr lang="en-US" sz="4000" b="1">
                <a:effectLst/>
                <a:latin typeface="SourceSansPro"/>
              </a:rPr>
              <a:t>E</a:t>
            </a:r>
            <a:r>
              <a:rPr lang="en-US" sz="4000" b="1">
                <a:solidFill>
                  <a:srgbClr val="212121"/>
                </a:solidFill>
                <a:effectLst/>
                <a:latin typeface="SourceSansPro"/>
              </a:rPr>
              <a:t>BO</a:t>
            </a:r>
            <a:r>
              <a:rPr lang="en-US" sz="4000" b="1">
                <a:effectLst/>
                <a:latin typeface="SourceSansPro"/>
              </a:rPr>
              <a:t>OK </a:t>
            </a:r>
            <a:r>
              <a:rPr lang="en-US">
                <a:solidFill>
                  <a:srgbClr val="212121"/>
                </a:solidFill>
                <a:latin typeface="SourceSansPro"/>
              </a:rPr>
              <a:t>Executer du code dans le navigateur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Partage et reproductabilité Calcul et visualisation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Multilingue: R, python, ...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Local ou cloud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$ Jupyter notebook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AWS Sagemaker, Google datalab, Kaggle kernels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 base de cellules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Documentation: markdown et latex Kernels: Python, R, Julia, Scala, ... Shell terminal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Alt: Beaker, Apache zeppelin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r>
              <a:rPr lang="en-US">
                <a:solidFill>
                  <a:srgbClr val="212121"/>
                </a:solidFill>
                <a:latin typeface="SourceSansPro"/>
              </a:rPr>
              <a:t>Mais: Le code est séquentiel + State problems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217494"/>
            <a:ext cx="4242606" cy="243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C880B-730A-194A-A30A-E01E398D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87" y="3429000"/>
            <a:ext cx="5026192" cy="251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0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9581-C5AD-CA47-A383-F023DE02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Data Science 2019 -2020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C3CD2F-8304-AE4D-98C9-6F665408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21300"/>
              </p:ext>
            </p:extLst>
          </p:nvPr>
        </p:nvGraphicFramePr>
        <p:xfrm>
          <a:off x="838200" y="2201956"/>
          <a:ext cx="106832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016124247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1351065310"/>
                    </a:ext>
                  </a:extLst>
                </a:gridCol>
                <a:gridCol w="3628724">
                  <a:extLst>
                    <a:ext uri="{9D8B030D-6E8A-4147-A177-3AD203B41FA5}">
                      <a16:colId xmlns:a16="http://schemas.microsoft.com/office/drawing/2014/main" val="314757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Semaine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quoi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23/09 au 27/09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stats et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30/09 au 04/10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predictive supervisée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07/10 au 11/10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non supervisé et intro au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Laurent Risser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14/10 au 18/10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SVM – machines a vecteurs de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Alice Martin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25/11 au 29/11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9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16/12 au 20/12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Deep learning et datacamp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Chafik Samir et Eric Moulines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62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27/01 au 31/01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Méthodes statistiques pour les expériences simulées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Fabrice Gamboa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24/02 au 28/02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bayésienne et la programmation probabiliste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9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88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B0DC-A8E3-B641-A3E6-5775CC363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github du cours</a:t>
            </a:r>
          </a:p>
          <a:p>
            <a:r>
              <a:rPr lang="en-US">
                <a:hlinkClick r:id="rId2"/>
              </a:rPr>
              <a:t>https://github.com/alexisperrier/XEmines_DataScience_2020</a:t>
            </a:r>
            <a:endParaRPr lang="en-US"/>
          </a:p>
          <a:p>
            <a:r>
              <a:rPr lang="en-US"/>
              <a:t>Notebooks</a:t>
            </a:r>
          </a:p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alexisperrier/XEmines_DataScience_2020/blob/master/notebooks/Python_Pandas_Demo.ipynb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Colab</a:t>
            </a:r>
          </a:p>
          <a:p>
            <a:r>
              <a:rPr lang="en-US">
                <a:hlinkClick r:id="rId4"/>
              </a:rPr>
              <a:t>https://colab.research.google.com/</a:t>
            </a:r>
            <a:endParaRPr lang="en-US"/>
          </a:p>
          <a:p>
            <a:r>
              <a:rPr lang="en-US"/>
              <a:t>Colab + github</a:t>
            </a:r>
          </a:p>
          <a:p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-US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>
                <a:solidFill>
                  <a:srgbClr val="FF0000"/>
                </a:solidFill>
              </a:rPr>
              <a:t>alexisperrier/XEmines_DataScience_2020/blob/master/notebooks/Python_Pandas_Demo.ipynb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21F5-EA82-7347-85BC-95E4F99C7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24" y="137091"/>
            <a:ext cx="4143552" cy="1829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4D35-8FBD-C244-88C3-BE041FC16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432" y="0"/>
            <a:ext cx="1689616" cy="15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18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5BA7D-AEF6-8A4E-89EC-C078982860F1}"/>
              </a:ext>
            </a:extLst>
          </p:cNvPr>
          <p:cNvSpPr txBox="1"/>
          <p:nvPr/>
        </p:nvSpPr>
        <p:spPr>
          <a:xfrm>
            <a:off x="1155032" y="558265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Editeurs de textes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5853F-3E0D-E74E-A442-51AD83DC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5" y="4191000"/>
            <a:ext cx="3048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7743E-E878-B146-AD52-8B313EB3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4" y="3264568"/>
            <a:ext cx="6753726" cy="1688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AD0E2-D2BE-7744-80C0-00843B34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886" y="825500"/>
            <a:ext cx="68326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03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7BBB5A-959C-B949-B18E-56A9E8A95393}"/>
              </a:ext>
            </a:extLst>
          </p:cNvPr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212121"/>
                </a:solidFill>
                <a:latin typeface="SourceSansPro"/>
              </a:rPr>
              <a:t>R</a:t>
            </a:r>
            <a:r>
              <a:rPr lang="en-US" b="1">
                <a:latin typeface="SourceSansPro"/>
              </a:rPr>
              <a:t>ÉC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A</a:t>
            </a:r>
            <a:r>
              <a:rPr lang="en-US" b="1">
                <a:latin typeface="SourceSansPro"/>
              </a:rPr>
              <a:t>P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I</a:t>
            </a:r>
            <a:r>
              <a:rPr lang="en-US" b="1">
                <a:latin typeface="SourceSansPro"/>
              </a:rPr>
              <a:t>TU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L</a:t>
            </a:r>
            <a:r>
              <a:rPr lang="en-US" b="1">
                <a:latin typeface="SourceSansPro"/>
              </a:rPr>
              <a:t>A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T</a:t>
            </a:r>
            <a:r>
              <a:rPr lang="en-US" b="1">
                <a:latin typeface="SourceSansPro"/>
              </a:rPr>
              <a:t>IF </a:t>
            </a:r>
            <a:endParaRPr lang="en-US"/>
          </a:p>
          <a:p>
            <a:r>
              <a:rPr lang="en-US" sz="1000">
                <a:solidFill>
                  <a:srgbClr val="2875DB"/>
                </a:solidFill>
                <a:effectLst/>
                <a:latin typeface="SourceSansPro"/>
              </a:rPr>
              <a:t>https://www.anaconda.com/ </a:t>
            </a:r>
            <a:endParaRPr lang="en-US"/>
          </a:p>
          <a:p>
            <a:r>
              <a:rPr lang="en-US" b="1">
                <a:latin typeface="SourceSansPro"/>
              </a:rPr>
              <a:t>HTT</a:t>
            </a:r>
            <a:r>
              <a:rPr lang="en-US" b="1">
                <a:solidFill>
                  <a:srgbClr val="2875DB"/>
                </a:solidFill>
                <a:latin typeface="SourceSansPro"/>
              </a:rPr>
              <a:t>P</a:t>
            </a:r>
            <a:r>
              <a:rPr lang="en-US" b="1">
                <a:latin typeface="SourceSansPro"/>
              </a:rPr>
              <a:t>:</a:t>
            </a:r>
            <a:r>
              <a:rPr lang="en-US" b="1">
                <a:solidFill>
                  <a:srgbClr val="2875DB"/>
                </a:solidFill>
                <a:latin typeface="SourceSansPro"/>
              </a:rPr>
              <a:t>/</a:t>
            </a:r>
            <a:r>
              <a:rPr lang="en-US" b="1">
                <a:latin typeface="SourceSansPro"/>
              </a:rPr>
              <a:t>/</a:t>
            </a:r>
            <a:r>
              <a:rPr lang="en-US" b="1">
                <a:solidFill>
                  <a:srgbClr val="2875DB"/>
                </a:solidFill>
                <a:latin typeface="SourceSansPro"/>
              </a:rPr>
              <a:t>JU</a:t>
            </a:r>
            <a:r>
              <a:rPr lang="en-US" b="1">
                <a:latin typeface="SourceSansPro"/>
              </a:rPr>
              <a:t>P</a:t>
            </a:r>
            <a:r>
              <a:rPr lang="en-US" b="1">
                <a:solidFill>
                  <a:srgbClr val="2875DB"/>
                </a:solidFill>
                <a:latin typeface="SourceSansPro"/>
              </a:rPr>
              <a:t>Y</a:t>
            </a:r>
            <a:r>
              <a:rPr lang="en-US" b="1">
                <a:latin typeface="SourceSansPro"/>
              </a:rPr>
              <a:t>TE</a:t>
            </a:r>
            <a:r>
              <a:rPr lang="en-US" b="1">
                <a:solidFill>
                  <a:srgbClr val="2875DB"/>
                </a:solidFill>
                <a:latin typeface="SourceSansPro"/>
              </a:rPr>
              <a:t>R</a:t>
            </a:r>
            <a:r>
              <a:rPr lang="en-US" b="1">
                <a:latin typeface="SourceSansPro"/>
              </a:rPr>
              <a:t>.OR</a:t>
            </a:r>
            <a:r>
              <a:rPr lang="en-US" b="1">
                <a:solidFill>
                  <a:srgbClr val="2875DB"/>
                </a:solidFill>
                <a:latin typeface="SourceSansPro"/>
              </a:rPr>
              <a:t>G/ </a:t>
            </a:r>
            <a:endParaRPr lang="en-US"/>
          </a:p>
          <a:p>
            <a:r>
              <a:rPr lang="en-US" sz="1000">
                <a:solidFill>
                  <a:srgbClr val="212121"/>
                </a:solidFill>
                <a:effectLst/>
                <a:latin typeface="SourceSansPro"/>
              </a:rPr>
              <a:t>Programme des 2 semaines</a:t>
            </a:r>
            <a:br>
              <a:rPr lang="en-US" sz="1000">
                <a:solidFill>
                  <a:srgbClr val="212121"/>
                </a:solidFill>
                <a:effectLst/>
                <a:latin typeface="SourceSansPro"/>
              </a:rPr>
            </a:br>
            <a:r>
              <a:rPr lang="en-US" sz="1000">
                <a:solidFill>
                  <a:srgbClr val="212121"/>
                </a:solidFill>
                <a:effectLst/>
                <a:latin typeface="SourceSansPro"/>
              </a:rPr>
              <a:t>Révisions de python</a:t>
            </a:r>
            <a:br>
              <a:rPr lang="en-US" sz="1000">
                <a:solidFill>
                  <a:srgbClr val="212121"/>
                </a:solidFill>
                <a:effectLst/>
                <a:latin typeface="SourceSansPro"/>
              </a:rPr>
            </a:br>
            <a:r>
              <a:rPr lang="en-US" sz="1000">
                <a:solidFill>
                  <a:srgbClr val="212121"/>
                </a:solidFill>
                <a:effectLst/>
                <a:latin typeface="SourceSansPro"/>
              </a:rPr>
              <a:t>Différence entre Data Science, Machine Learning et analyse prédictive Approche statistique vs approche machine learning</a:t>
            </a:r>
            <a:br>
              <a:rPr lang="en-US" sz="1000">
                <a:solidFill>
                  <a:srgbClr val="212121"/>
                </a:solidFill>
                <a:effectLst/>
                <a:latin typeface="SourceSansPro"/>
              </a:rPr>
            </a:br>
            <a:r>
              <a:rPr lang="en-US" sz="1000">
                <a:solidFill>
                  <a:srgbClr val="212121"/>
                </a:solidFill>
                <a:effectLst/>
                <a:latin typeface="SourceSansPro"/>
              </a:rPr>
              <a:t>Déroulement d'un projet de Data science</a:t>
            </a:r>
            <a:br>
              <a:rPr lang="en-US" sz="1000">
                <a:solidFill>
                  <a:srgbClr val="212121"/>
                </a:solidFill>
                <a:effectLst/>
                <a:latin typeface="SourceSansPro"/>
              </a:rPr>
            </a:br>
            <a:r>
              <a:rPr lang="en-US" sz="1000">
                <a:solidFill>
                  <a:srgbClr val="212121"/>
                </a:solidFill>
                <a:effectLst/>
                <a:latin typeface="SourceSansPro"/>
              </a:rPr>
              <a:t>Supervisée vs non-supervisée</a:t>
            </a:r>
            <a:br>
              <a:rPr lang="en-US" sz="1000">
                <a:solidFill>
                  <a:srgbClr val="212121"/>
                </a:solidFill>
                <a:effectLst/>
                <a:latin typeface="SourceSansPro"/>
              </a:rPr>
            </a:br>
            <a:r>
              <a:rPr lang="en-US" sz="1000">
                <a:solidFill>
                  <a:srgbClr val="212121"/>
                </a:solidFill>
                <a:effectLst/>
                <a:latin typeface="SourceSansPro"/>
              </a:rPr>
              <a:t>Regression vs Classification</a:t>
            </a:r>
            <a:br>
              <a:rPr lang="en-US" sz="1000">
                <a:solidFill>
                  <a:srgbClr val="212121"/>
                </a:solidFill>
                <a:effectLst/>
                <a:latin typeface="SourceSansPro"/>
              </a:rPr>
            </a:br>
            <a:r>
              <a:rPr lang="en-US" sz="1000">
                <a:solidFill>
                  <a:srgbClr val="212121"/>
                </a:solidFill>
                <a:effectLst/>
                <a:latin typeface="SourceSansPro"/>
              </a:rPr>
              <a:t>Anaconda, Python et Jupyter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9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1404-009B-0649-AC35-68F68DC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– les arbres de Paris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82B27-5AC1-7146-8C4F-561E5F313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629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B845-42C6-DC49-9467-A322957B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Votre tour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DED9D-F498-D24E-B136-E19A470BCFFD}"/>
              </a:ext>
            </a:extLst>
          </p:cNvPr>
          <p:cNvSpPr txBox="1"/>
          <p:nvPr/>
        </p:nvSpPr>
        <p:spPr>
          <a:xfrm>
            <a:off x="529389" y="2117558"/>
            <a:ext cx="54906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Copier le notebook les-arbres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 le dataset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896C9-69FC-7E46-B7FF-4740D23D39AD}"/>
              </a:ext>
            </a:extLst>
          </p:cNvPr>
          <p:cNvSpPr txBox="1"/>
          <p:nvPr/>
        </p:nvSpPr>
        <p:spPr>
          <a:xfrm>
            <a:off x="6699183" y="2204185"/>
            <a:ext cx="54906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downloadez le notebook et 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&gt;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33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F06B-0347-1641-BA80-606EED42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DD9C-1EEF-4A4A-9F9C-6D840EE0E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What is the difference between Data Analytics, Data Analysis, Data Mining, Data Science, Machine Learning, and Big Data?</a:t>
            </a:r>
            <a:endParaRPr lang="en-US"/>
          </a:p>
          <a:p>
            <a:r>
              <a:rPr lang="en-US">
                <a:hlinkClick r:id="rId3"/>
              </a:rPr>
              <a:t>Statistical Modeling: The Two Cultures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11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4C7D-7E68-C04B-95BB-022B9E77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57" y="118920"/>
            <a:ext cx="10515600" cy="615538"/>
          </a:xfrm>
        </p:spPr>
        <p:txBody>
          <a:bodyPr>
            <a:normAutofit fontScale="90000"/>
          </a:bodyPr>
          <a:lstStyle/>
          <a:p>
            <a:r>
              <a:rPr lang="fr-FR"/>
              <a:t>Des stats au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FB7CE-4F57-BE47-8696-C3F19B708806}"/>
              </a:ext>
            </a:extLst>
          </p:cNvPr>
          <p:cNvSpPr txBox="1"/>
          <p:nvPr/>
        </p:nvSpPr>
        <p:spPr>
          <a:xfrm>
            <a:off x="436060" y="2840344"/>
            <a:ext cx="4294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Linéarité et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tests statistiques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 univariée, multivariée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classification, 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interpretation, diagnostique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hypothèses de la 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bases mathématiques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42AFE-E905-5F46-BA6D-9BC9290380B2}"/>
              </a:ext>
            </a:extLst>
          </p:cNvPr>
          <p:cNvSpPr/>
          <p:nvPr/>
        </p:nvSpPr>
        <p:spPr>
          <a:xfrm>
            <a:off x="446825" y="1654746"/>
            <a:ext cx="56491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jupyter notebook, colab, kaggle kernel,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librairies: numpy, scipy, statsmodel, scikit-learn, pandas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3F815-A4B6-AC49-93E2-F153A6B5F017}"/>
              </a:ext>
            </a:extLst>
          </p:cNvPr>
          <p:cNvSpPr/>
          <p:nvPr/>
        </p:nvSpPr>
        <p:spPr>
          <a:xfrm>
            <a:off x="7081233" y="1698213"/>
            <a:ext cx="36084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Analyse prédictive et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GLM &amp; régression polynomiale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décomposition biais-variance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overfitting: détection et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2D3D4-622E-4F40-8C1C-9E69BCB2E418}"/>
              </a:ext>
            </a:extLst>
          </p:cNvPr>
          <p:cNvSpPr txBox="1"/>
          <p:nvPr/>
        </p:nvSpPr>
        <p:spPr>
          <a:xfrm>
            <a:off x="8222071" y="2916654"/>
            <a:ext cx="3495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Gradient stochastique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A1FA-F2D5-AB45-B65A-A5F590383264}"/>
              </a:ext>
            </a:extLst>
          </p:cNvPr>
          <p:cNvSpPr txBox="1"/>
          <p:nvPr/>
        </p:nvSpPr>
        <p:spPr>
          <a:xfrm>
            <a:off x="6976922" y="3959458"/>
            <a:ext cx="2490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Arbres 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ensembling / 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imbalanced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75BC-0F9E-954C-B1F7-4B249BED5204}"/>
              </a:ext>
            </a:extLst>
          </p:cNvPr>
          <p:cNvSpPr txBox="1"/>
          <p:nvPr/>
        </p:nvSpPr>
        <p:spPr>
          <a:xfrm>
            <a:off x="8222071" y="5556260"/>
            <a:ext cx="1951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Boosting =&gt;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CatBoost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0051D-D4A6-CD43-A4D2-325E45C8745A}"/>
              </a:ext>
            </a:extLst>
          </p:cNvPr>
          <p:cNvSpPr/>
          <p:nvPr/>
        </p:nvSpPr>
        <p:spPr>
          <a:xfrm>
            <a:off x="6096000" y="1207812"/>
            <a:ext cx="375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machine learning – 5 jours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D15FF-DA4E-3644-B36C-76E5560DD636}"/>
              </a:ext>
            </a:extLst>
          </p:cNvPr>
          <p:cNvSpPr/>
          <p:nvPr/>
        </p:nvSpPr>
        <p:spPr>
          <a:xfrm>
            <a:off x="446825" y="1207812"/>
            <a:ext cx="31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statistique – 3 jours</a:t>
            </a:r>
          </a:p>
        </p:txBody>
      </p:sp>
    </p:spTree>
    <p:extLst>
      <p:ext uri="{BB962C8B-B14F-4D97-AF65-F5344CB8AC3E}">
        <p14:creationId xmlns:p14="http://schemas.microsoft.com/office/powerpoint/2010/main" val="300007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4D5F-7B06-BB46-8B78-784A1F30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417B9-1721-1E4A-8B86-3FB04DBEC721}"/>
              </a:ext>
            </a:extLst>
          </p:cNvPr>
          <p:cNvSpPr txBox="1"/>
          <p:nvPr/>
        </p:nvSpPr>
        <p:spPr>
          <a:xfrm>
            <a:off x="1126156" y="2223436"/>
            <a:ext cx="469506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Tour de table </a:t>
            </a:r>
          </a:p>
          <a:p>
            <a:pPr marL="285750" indent="-285750">
              <a:buFontTx/>
              <a:buChar char="-"/>
            </a:pPr>
            <a:r>
              <a:rPr lang="fr-FR"/>
              <a:t>C'est quoi le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Pourquoi avoir choisi cette option ?</a:t>
            </a:r>
          </a:p>
          <a:p>
            <a:pPr marL="285750" indent="-285750">
              <a:buFontTx/>
              <a:buChar char="-"/>
            </a:pPr>
            <a:r>
              <a:rPr lang="fr-FR"/>
              <a:t>Niveau en stats ?</a:t>
            </a:r>
          </a:p>
          <a:p>
            <a:pPr marL="285750" indent="-285750">
              <a:buFontTx/>
              <a:buChar char="-"/>
            </a:pPr>
            <a:r>
              <a:rPr lang="fr-FR"/>
              <a:t>Niveau en python ?</a:t>
            </a:r>
          </a:p>
          <a:p>
            <a:pPr marL="285750" indent="-285750">
              <a:buFontTx/>
              <a:buChar char="-"/>
            </a:pPr>
            <a:r>
              <a:rPr lang="fr-FR"/>
              <a:t>Github ?</a:t>
            </a:r>
          </a:p>
          <a:p>
            <a:pPr marL="285750" indent="-285750">
              <a:buFontTx/>
              <a:buChar char="-"/>
            </a:pPr>
            <a:r>
              <a:rPr lang="fr-FR"/>
              <a:t>Manque t il des choses dans ce programme ?</a:t>
            </a:r>
          </a:p>
          <a:p>
            <a:pPr marL="285750" indent="-285750">
              <a:buFontTx/>
              <a:buChar char="-"/>
            </a:pPr>
            <a:r>
              <a:rPr lang="fr-FR"/>
              <a:t>twitter ? kaggle ? insta ? linkedin ?</a:t>
            </a:r>
          </a:p>
          <a:p>
            <a:pPr marL="285750" indent="-285750">
              <a:buFontTx/>
              <a:buChar char="-"/>
            </a:pPr>
            <a:r>
              <a:rPr lang="fr-FR"/>
              <a:t>laptop ?</a:t>
            </a:r>
          </a:p>
          <a:p>
            <a:pPr marL="285750" indent="-285750">
              <a:buFontTx/>
              <a:buChar char="-"/>
            </a:pPr>
            <a:r>
              <a:rPr lang="fr-FR" b="1"/>
              <a:t>Votre question</a:t>
            </a:r>
          </a:p>
          <a:p>
            <a:pPr marL="285750" indent="-285750">
              <a:buFontTx/>
              <a:buChar char="-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82525-2B4B-5247-AF75-93A9CEF34C37}"/>
              </a:ext>
            </a:extLst>
          </p:cNvPr>
          <p:cNvSpPr txBox="1"/>
          <p:nvPr/>
        </p:nvSpPr>
        <p:spPr>
          <a:xfrm>
            <a:off x="6862814" y="2415940"/>
            <a:ext cx="449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hlinkClick r:id="rId2"/>
              </a:rPr>
              <a:t>alexis.perrier@pm.me</a:t>
            </a:r>
            <a:r>
              <a:rPr lang="fr-FR" sz="2400"/>
              <a:t> </a:t>
            </a:r>
          </a:p>
          <a:p>
            <a:r>
              <a:rPr lang="fr-FR" sz="2400">
                <a:hlinkClick r:id="rId3"/>
              </a:rPr>
              <a:t>linkedin.com/in/alexisperrier</a:t>
            </a:r>
            <a:r>
              <a:rPr lang="fr-FR" sz="2400"/>
              <a:t> </a:t>
            </a:r>
          </a:p>
          <a:p>
            <a:r>
              <a:rPr lang="fr-FR" sz="2400"/>
              <a:t>twitter: </a:t>
            </a:r>
            <a:r>
              <a:rPr lang="fr-FR" sz="2400">
                <a:hlinkClick r:id="rId4"/>
              </a:rPr>
              <a:t>@alexip</a:t>
            </a:r>
            <a:endParaRPr lang="fr-FR" sz="2400"/>
          </a:p>
          <a:p>
            <a:endParaRPr lang="fr-FR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915916-AD11-6345-805A-BDC4E3302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23" y="12994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702B-AD8E-7448-86E8-21234DFF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Outils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0622-7D66-7C41-9DE5-333E1D315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Moodle</a:t>
            </a:r>
          </a:p>
          <a:p>
            <a:r>
              <a:rPr lang="fr-FR"/>
              <a:t>github </a:t>
            </a:r>
          </a:p>
          <a:p>
            <a:r>
              <a:rPr lang="fr-FR"/>
              <a:t>Slack ?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2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3FB-DD55-F146-B642-6157B4AF5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401" y="306621"/>
            <a:ext cx="7088339" cy="6036427"/>
          </a:xfrm>
        </p:spPr>
        <p:txBody>
          <a:bodyPr>
            <a:normAutofit/>
          </a:bodyPr>
          <a:lstStyle/>
          <a:p>
            <a:r>
              <a:rPr lang="en-US"/>
              <a:t>data science - machine learning - predictive analytics - intelligence artificielle - deep learning – statistiques ?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05A4-DB2E-CB4C-A0A4-9D6BC71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49" y="1108684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ADE7B-FE23-2140-A63E-28B49868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571500"/>
            <a:ext cx="773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234A-5214-1540-9961-D8024997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Don't believe the hype?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FA95F-BDE8-A449-8ECA-C682876CD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2077244"/>
            <a:ext cx="7556500" cy="384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A28C6-58B2-544B-AC21-1786987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66" y="500856"/>
            <a:ext cx="2349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6839</TotalTime>
  <Words>1223</Words>
  <Application>Microsoft Macintosh PowerPoint</Application>
  <PresentationFormat>Widescreen</PresentationFormat>
  <Paragraphs>211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Lucida</vt:lpstr>
      <vt:lpstr>SourceSansPro</vt:lpstr>
      <vt:lpstr>Office Theme</vt:lpstr>
      <vt:lpstr>PowerPoint Presentation</vt:lpstr>
      <vt:lpstr>Présentations</vt:lpstr>
      <vt:lpstr>Programme Data Science 2019 -2020</vt:lpstr>
      <vt:lpstr>Des stats au machine learning</vt:lpstr>
      <vt:lpstr>Questions ?</vt:lpstr>
      <vt:lpstr>Outils</vt:lpstr>
      <vt:lpstr>data science - machine learning - predictive analytics - intelligence artificielle - deep learning – statistiques ?</vt:lpstr>
      <vt:lpstr>PowerPoint Presentation</vt:lpstr>
      <vt:lpstr>Don't believe the hype?</vt:lpstr>
      <vt:lpstr>PowerPoint Presentation</vt:lpstr>
      <vt:lpstr>PowerPoint Presentation</vt:lpstr>
      <vt:lpstr>la Data Science c'est quoi finallement?</vt:lpstr>
      <vt:lpstr>PowerPoint Presentation</vt:lpstr>
      <vt:lpstr>PowerPoint Presentation</vt:lpstr>
      <vt:lpstr>PowerPoint Presentation</vt:lpstr>
      <vt:lpstr>Questions?</vt:lpstr>
      <vt:lpstr>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outils</vt:lpstr>
      <vt:lpstr>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les arbres de Paris</vt:lpstr>
      <vt:lpstr>Votre tour</vt:lpstr>
      <vt:lpstr>Liens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</dc:title>
  <dc:creator>Alex Perrier</dc:creator>
  <cp:lastModifiedBy>Alex Perrier</cp:lastModifiedBy>
  <cp:revision>30</cp:revision>
  <cp:lastPrinted>2019-09-07T16:09:59Z</cp:lastPrinted>
  <dcterms:created xsi:type="dcterms:W3CDTF">2019-09-02T17:48:11Z</dcterms:created>
  <dcterms:modified xsi:type="dcterms:W3CDTF">2019-09-07T16:10:58Z</dcterms:modified>
</cp:coreProperties>
</file>